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256" r:id="rId2"/>
    <p:sldId id="274" r:id="rId3"/>
    <p:sldId id="275" r:id="rId4"/>
    <p:sldId id="276" r:id="rId5"/>
    <p:sldId id="277" r:id="rId6"/>
    <p:sldId id="278" r:id="rId7"/>
    <p:sldId id="285" r:id="rId8"/>
    <p:sldId id="273" r:id="rId9"/>
    <p:sldId id="283" r:id="rId10"/>
    <p:sldId id="265" r:id="rId11"/>
    <p:sldId id="286" r:id="rId12"/>
    <p:sldId id="271" r:id="rId13"/>
    <p:sldId id="269" r:id="rId14"/>
    <p:sldId id="281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87" r:id="rId25"/>
    <p:sldId id="288" r:id="rId26"/>
    <p:sldId id="289" r:id="rId27"/>
    <p:sldId id="290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257" r:id="rId51"/>
    <p:sldId id="28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DDFDA-F87F-4CD7-9DD2-E1D27115131A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4CE7-2E3E-4330-B122-F0FE983A36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308A-8E93-4FF7-99D4-C8DC97D3BD5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4E65A2-EBAC-4F01-9ED5-0D8AE456210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C8678D-FA54-4B00-BA96-76B97271E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45091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Дайнеко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Д.Ю.,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Лягина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С.В., Шишкина Ю.В.,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учителя-логопеды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МДОУ «Детский сад № 65»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980728"/>
            <a:ext cx="8686800" cy="396044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Мастер-класс-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«Использование инновационных технологий для речевого развития детей»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arentsworld.com.sg/wp-content/uploads/2017/11/shutterstock_545263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157" y="2996952"/>
            <a:ext cx="552584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539552" y="332656"/>
            <a:ext cx="860444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 до 5 детей и </a:t>
            </a: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педагог;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до 6 </a:t>
            </a: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до 5 детей и родители</a:t>
            </a:r>
            <a:r>
              <a:rPr lang="ru-RU" altLang="ru-RU" sz="3200" dirty="0"/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192267" cy="61922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994" t="1133" r="1331" b="3030"/>
          <a:stretch>
            <a:fillRect/>
          </a:stretch>
        </p:blipFill>
        <p:spPr bwMode="auto">
          <a:xfrm>
            <a:off x="0" y="692696"/>
            <a:ext cx="43561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3" cstate="print"/>
          <a:srcRect t="2415" r="677"/>
          <a:stretch>
            <a:fillRect/>
          </a:stretch>
        </p:blipFill>
        <p:spPr bwMode="auto">
          <a:xfrm>
            <a:off x="4356100" y="692696"/>
            <a:ext cx="47879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image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7374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Автоматизация звуков на полях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Жипто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Дарья Юрьевна\жипто\Untitle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8111"/>
            <a:ext cx="4499992" cy="581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 l="34464" r="35381"/>
          <a:stretch>
            <a:fillRect/>
          </a:stretch>
        </p:blipFill>
        <p:spPr bwMode="auto">
          <a:xfrm>
            <a:off x="4427984" y="980728"/>
            <a:ext cx="468222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552728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полей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Жипто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52728" cy="838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Друдлы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xn--80abvgcdp0c.schoolsite.ru/images/risunok24-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6154888" cy="372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0"/>
            <a:ext cx="8064896" cy="5867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alt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Друдл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графическая головоломка, которая имеет множество вариантов ответа. </a:t>
            </a: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Изображается в виде квадрата с условными начертаниями , а задача сводится к тому, чтобы увидеть в изображении самые разные предметы.</a:t>
            </a:r>
          </a:p>
          <a:p>
            <a:pPr eaLnBrk="1" hangingPunct="1">
              <a:buNone/>
            </a:pPr>
            <a:endParaRPr lang="ru-RU" altLang="ru-RU" dirty="0" smtClean="0"/>
          </a:p>
        </p:txBody>
      </p:sp>
      <p:pic>
        <p:nvPicPr>
          <p:cNvPr id="6148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340768"/>
            <a:ext cx="3744416" cy="268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endParaRPr lang="ru-RU" dirty="0"/>
          </a:p>
        </p:txBody>
      </p:sp>
      <p:pic>
        <p:nvPicPr>
          <p:cNvPr id="7171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752" y="188640"/>
            <a:ext cx="3301100" cy="4489662"/>
          </a:xfrm>
          <a:prstGeom prst="rect">
            <a:avLst/>
          </a:prstGeom>
        </p:spPr>
      </p:pic>
      <p:pic>
        <p:nvPicPr>
          <p:cNvPr id="7172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16098" y="1700808"/>
            <a:ext cx="4876382" cy="497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869160"/>
            <a:ext cx="31683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i="1" dirty="0" smtClean="0"/>
              <a:t>Роджер </a:t>
            </a:r>
            <a:r>
              <a:rPr lang="ru-RU" sz="2800" b="1" i="1" dirty="0" err="1" smtClean="0"/>
              <a:t>Прайс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3505200"/>
            <a:ext cx="6511925" cy="20097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332656"/>
            <a:ext cx="8136904" cy="347503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en-US" altLang="ru-RU" sz="3600" b="1" dirty="0" err="1" smtClean="0">
                <a:latin typeface="Times New Roman" pitchFamily="18" charset="0"/>
                <a:cs typeface="Times New Roman" pitchFamily="18" charset="0"/>
              </a:rPr>
              <a:t>droodle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происходит как комбинация трех слов </a:t>
            </a:r>
            <a:r>
              <a:rPr lang="en-US" altLang="ru-RU" sz="3600" dirty="0" err="1" smtClean="0">
                <a:latin typeface="Times New Roman" pitchFamily="18" charset="0"/>
                <a:cs typeface="Times New Roman" pitchFamily="18" charset="0"/>
              </a:rPr>
              <a:t>droodle</a:t>
            </a:r>
            <a:r>
              <a:rPr lang="en-US" alt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каракули</a:t>
            </a:r>
            <a:r>
              <a:rPr lang="en-US" altLang="ru-RU" sz="3600" dirty="0" smtClean="0">
                <a:latin typeface="Times New Roman" pitchFamily="18" charset="0"/>
                <a:cs typeface="Times New Roman" pitchFamily="18" charset="0"/>
              </a:rPr>
              <a:t>),drawing (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en-US" alt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altLang="ru-RU" sz="3600" dirty="0" smtClean="0">
                <a:latin typeface="Times New Roman" pitchFamily="18" charset="0"/>
                <a:cs typeface="Times New Roman" pitchFamily="18" charset="0"/>
              </a:rPr>
              <a:t> riddle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загадка).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62300"/>
            <a:ext cx="60975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3346450" cy="347503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    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1371600" y="1524000"/>
            <a:ext cx="7772400" cy="28194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образного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и смекалки;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фантазии; сообразительности;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творческих способностей;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43400"/>
            <a:ext cx="822344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Педагогическая ценность техники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Друдлы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riz-plus.ru/wp-content/uploads/2016/09/%D0%9D%D0%B5-%D1%81%D1%82%D0%B0%D0%BD%D0%B4%D0%B0%D1%80%D1%82%D0%BD%D0%BE%D0%B5-%D0%BC%D1%8B%D1%88%D0%BB%D0%B5%D0%BD%D0%B8%D0%B5-%D0%B7%D0%B0%D0%BB%D0%BE%D0%B3-%D1%83%D1%81%D0%BF%D0%B5%D1%85%D0%B0.jpg"/>
          <p:cNvPicPr>
            <a:picLocks noGrp="1"/>
          </p:cNvPicPr>
          <p:nvPr>
            <p:ph idx="1"/>
          </p:nvPr>
        </p:nvPicPr>
        <p:blipFill>
          <a:blip r:embed="rId2" cstate="print"/>
          <a:srcRect r="34260" b="6022"/>
          <a:stretch>
            <a:fillRect/>
          </a:stretch>
        </p:blipFill>
        <p:spPr bwMode="auto">
          <a:xfrm>
            <a:off x="1357642" y="1714844"/>
            <a:ext cx="6428715" cy="42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 descr="C:\Documents and Settings\Admin\Рабочий стол\ДРУДЛЫ\др\dr001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524000"/>
            <a:ext cx="5257800" cy="46482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04448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Угадайте, что здесь изображено???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altLang="ru-RU" smtClean="0"/>
          </a:p>
        </p:txBody>
      </p:sp>
      <p:pic>
        <p:nvPicPr>
          <p:cNvPr id="11267" name="Объект 4" descr="http://vzroslayaigra.narod.ru/droodle/d7.gif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412776"/>
            <a:ext cx="5328592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7901" y="316056"/>
            <a:ext cx="8056547" cy="635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C:\Documents and Settings\Admin\Рабочий стол\ДРУДЛЫ\др\dr002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133600"/>
            <a:ext cx="1428750" cy="1428750"/>
          </a:xfrm>
          <a:prstGeom prst="rect">
            <a:avLst/>
          </a:prstGeom>
          <a:noFill/>
        </p:spPr>
      </p:pic>
      <p:pic>
        <p:nvPicPr>
          <p:cNvPr id="13316" name="Picture 5" descr="C:\Documents and Settings\Admin\Рабочий стол\ДРУДЛЫ\др\dr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Documents and Settings\Admin\Рабочий стол\ДРУДЛЫ\др\dr0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33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:\Documents and Settings\Admin\Рабочий стол\ДРУДЛЫ\др\dr0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34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C:\Documents and Settings\Admin\Рабочий стол\ДРУДЛЫ\др\dr02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34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C:\Documents and Settings\Admin\Рабочий стол\ДРУДЛЫ\др\dr08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34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C:\Documents and Settings\Admin\Рабочий стол\ДРУДЛЫ\др\dr00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34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C:\Documents and Settings\Admin\Рабочий стол\ДРУДЛЫ\др\dr03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2133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0" descr="F:\Документация Лягина С В\Современная система\друдл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524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52728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Составьте рассказ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0043"/>
            <a:ext cx="8295456" cy="1992853"/>
          </a:xfrm>
        </p:spPr>
        <p:txBody>
          <a:bodyPr/>
          <a:lstStyle/>
          <a:p>
            <a:pPr algn="ctr"/>
            <a:r>
              <a:rPr lang="ru-RU" b="1" dirty="0" smtClean="0"/>
              <a:t>Подвижные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хороводные </a:t>
            </a:r>
            <a:r>
              <a:rPr lang="ru-RU" b="1" dirty="0" smtClean="0"/>
              <a:t>игры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dn4.vectorstock.com/i/1000x1000/75/48/circle-of-happy-children-different-races-vector-49475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 bwMode="auto">
          <a:xfrm>
            <a:off x="1756420" y="2003140"/>
            <a:ext cx="5544616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Доступность: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просты по содержанию;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имеют установку на забаву, развлечение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www.comtutor.ru/img/book22_files/book22-4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40767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детей.</a:t>
            </a:r>
          </a:p>
          <a:p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как «моменты радости», физкультминутка, подвижная игра во время прогулки.</a:t>
            </a:r>
          </a:p>
          <a:p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 «раскодирование» педагогом и ребенком эмоций и чувств.</a:t>
            </a:r>
          </a:p>
          <a:p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 детей умения творчески воспринимать и исполнять игровые образы и хороводную игру в целом как художественно-игровое произведение;</a:t>
            </a:r>
          </a:p>
          <a:p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ребёнка в хороводной игре как субъекта игровой деятельности, а не пассивного объекта педагогического воздействия.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552728" cy="838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Целостный показ игры;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Частичное разучивание;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Совместный анализ игровых образов;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Сочинение игровых образов.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dtcentr.ucoz.ru/2017/deti_risu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00504"/>
            <a:ext cx="5940425" cy="170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1521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Кроссенс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ds04.infourok.ru/uploads/ex/0489/000582c8-cbf0451a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600700" cy="49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2809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algn="just">
              <a:buFontTx/>
              <a:buNone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Означает «пересечение смыслов»,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ассоциативная цепочка, замкнутая в стандартное поле из девяти квадратов для  "Крестиков-ноликов".</a:t>
            </a:r>
          </a:p>
          <a:p>
            <a:pPr marL="342900" indent="-342900" algn="just">
              <a:buFontTx/>
              <a:buChar char="-"/>
            </a:pPr>
            <a:endParaRPr lang="ru-RU" alt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аналогия со словом «кроссворд», которое означает «пересечение слов». </a:t>
            </a:r>
          </a:p>
          <a:p>
            <a:pPr algn="just">
              <a:buFontTx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88640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Кроссенс</a:t>
            </a:r>
            <a:endParaRPr kumimoji="0" lang="ru-RU" sz="6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греческих слов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technо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искусство, ремесло, наука)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понятие, учение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94185" cy="6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196752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квадратов - картинок;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каждая картинка имеет связь с      предыдущей и последующей;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центральная объединяет по смыслу все остальные картинки.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06573"/>
              </p:ext>
            </p:extLst>
          </p:nvPr>
        </p:nvGraphicFramePr>
        <p:xfrm>
          <a:off x="1331639" y="3447480"/>
          <a:ext cx="4968552" cy="294894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60648"/>
            <a:ext cx="813690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Кроссенс</a:t>
            </a:r>
            <a:r>
              <a:rPr kumimoji="0" lang="ru-RU" sz="4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это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45359"/>
              </p:ext>
            </p:extLst>
          </p:nvPr>
        </p:nvGraphicFramePr>
        <p:xfrm>
          <a:off x="785813" y="1500188"/>
          <a:ext cx="3286146" cy="4857783"/>
        </p:xfrm>
        <a:graphic>
          <a:graphicData uri="http://schemas.openxmlformats.org/drawingml/2006/table">
            <a:tbl>
              <a:tblPr/>
              <a:tblGrid>
                <a:gridCol w="109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1691680" y="22048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99792" y="22048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203848" y="306896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1619672" y="52292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699792" y="52292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275856" y="46531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1043608" y="46531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1058246" y="3002869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619672" y="378904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34076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1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23528" y="260648"/>
            <a:ext cx="813690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Чтение </a:t>
            </a:r>
            <a:r>
              <a:rPr lang="ru-RU" sz="36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кроссенса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813" y="1500188"/>
          <a:ext cx="3286146" cy="4857783"/>
        </p:xfrm>
        <a:graphic>
          <a:graphicData uri="http://schemas.openxmlformats.org/drawingml/2006/table">
            <a:tbl>
              <a:tblPr/>
              <a:tblGrid>
                <a:gridCol w="109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Счетверенная стрелка 13"/>
          <p:cNvSpPr/>
          <p:nvPr/>
        </p:nvSpPr>
        <p:spPr>
          <a:xfrm>
            <a:off x="1547664" y="2924944"/>
            <a:ext cx="1656184" cy="208823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76672"/>
            <a:ext cx="813690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Вариант чтения </a:t>
            </a:r>
            <a:r>
              <a:rPr lang="ru-RU" sz="36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кроссенса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00" y="1484784"/>
          <a:ext cx="3286146" cy="4857783"/>
        </p:xfrm>
        <a:graphic>
          <a:graphicData uri="http://schemas.openxmlformats.org/drawingml/2006/table">
            <a:tbl>
              <a:tblPr/>
              <a:tblGrid>
                <a:gridCol w="109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Стрелка вправо 24"/>
          <p:cNvSpPr/>
          <p:nvPr/>
        </p:nvSpPr>
        <p:spPr>
          <a:xfrm rot="3073794">
            <a:off x="5498108" y="308106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5940152" y="46531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436096" y="378904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6588224" y="378904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7620918">
            <a:off x="6502161" y="308319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6012160" y="29969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3458373">
            <a:off x="6447982" y="458243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8725748">
            <a:off x="5433168" y="4588519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0648"/>
            <a:ext cx="813690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Вариант Чтения </a:t>
            </a:r>
            <a:r>
              <a:rPr lang="ru-RU" sz="36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кроссенса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2736304" cy="25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88640"/>
            <a:ext cx="30244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30241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1300"/>
            <a:ext cx="25922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780928"/>
            <a:ext cx="3168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636912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724400"/>
            <a:ext cx="25922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797152"/>
            <a:ext cx="316835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424" y="4941169"/>
            <a:ext cx="288004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40768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1.Определение тематики, общей идеи.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2.  Выделение 8-9 элементов, имеющих отношение к теме.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3.  Нахождение связей между элементами, определение последовательности.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4.  Выделение элементов, имеющих 3 и более связей.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5.  Концентрация смысла в одном элементе (центр).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6.  Выделение отличительных черт каждого элемента.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7.  Подбор изображений, иллюстрирующих элементы.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8.  Замена прямых образов символическими.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9.  Построение ассоциативной связи между образами.</a:t>
            </a:r>
          </a:p>
          <a:p>
            <a:pPr marL="342900" indent="-3429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10. Выход на новый уровень. </a:t>
            </a:r>
          </a:p>
          <a:p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76672"/>
            <a:ext cx="813690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Алгоритм создания </a:t>
            </a:r>
            <a:r>
              <a:rPr lang="ru-RU" sz="36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кроссенса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340768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Подобранные в определённой логике образы для кроссенса могут быть использованы на любом этапе занятия: 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на стадии определения темы;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на стадии закрепления материала;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как способ организации групповой работы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на повторительно-обобщающем занятии;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32656"/>
            <a:ext cx="813690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</a:t>
            </a:r>
            <a:r>
              <a:rPr lang="ru-RU" sz="36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кроссенса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187075"/>
              </p:ext>
            </p:extLst>
          </p:nvPr>
        </p:nvGraphicFramePr>
        <p:xfrm>
          <a:off x="457200" y="1600200"/>
          <a:ext cx="8435280" cy="420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1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F:\Документация Лягина С В\Современная система\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70" y="3068960"/>
            <a:ext cx="271739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Документация Лягина С В\Современная система\30-09-2015-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746370" cy="139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Документация Лягина С В\Современная система\komuflirovannaja-forma-khb-muzhskije-svadebnyje-kostumy-na-polny_380663630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65" y="1628801"/>
            <a:ext cx="1533515" cy="132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Документация Лягина С В\Современная система\44756b1204473fbd806cef75ad0be3bb_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1"/>
            <a:ext cx="2410460" cy="132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Документация Лягина С В\Современная система\f18ecc4511e0c3b47c7e9162da605eed_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0382"/>
            <a:ext cx="2748981" cy="14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Документация Лягина С В\Современная система\42408248_images_66771050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50382"/>
            <a:ext cx="2554476" cy="148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Документация Лягина С В\Современная система\l_6ec4bfd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1" y="4365105"/>
            <a:ext cx="279019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Документация Лягина С В\Современная система\TSvetyi-k-chemu-daryat-gvozdiki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22" y="4437112"/>
            <a:ext cx="2729146" cy="139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Документация Лягина С В\Современная система\c723f94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71" y="4414307"/>
            <a:ext cx="2382574" cy="141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2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" y="1340768"/>
            <a:ext cx="8753593" cy="4637259"/>
          </a:xfrm>
        </p:spPr>
      </p:pic>
    </p:spTree>
    <p:extLst>
      <p:ext uri="{BB962C8B-B14F-4D97-AF65-F5344CB8AC3E}">
        <p14:creationId xmlns:p14="http://schemas.microsoft.com/office/powerpoint/2010/main" val="8257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400" u="sng" dirty="0" smtClean="0"/>
              <a:t> </a:t>
            </a:r>
          </a:p>
          <a:p>
            <a:pPr>
              <a:buNone/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методов, способов, приёмов обучения, образовательных средств, направленных на достижение позитивного результата.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11f0/0008765f-85920b87/hello_html_316c69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628" y="1600200"/>
            <a:ext cx="59847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260648"/>
            <a:ext cx="655272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Синквейн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985395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Открывает новые возможности;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Помогает оптимизировать работу учителя –логопеда;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Гармонично вписывается в работу по развитию ЛГК;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Не нарушает общепринятую систему воздействия на речевую патологию и обеспечивает её логическую завершенность;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Способствует обогащению и актуализации словаря, уточняет содержание понятий;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Является диагностическим инструментом;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Даёт возможность педагогу оценить уровень усвоения ребёнком пройденного материала;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Носит характер комплексного воздействия, не только развивает речь, но способствует развитию ВПФ (памяти, внимания, мышления).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908720"/>
            <a:ext cx="864096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 и целесообразность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использования дидактического</a:t>
            </a:r>
            <a:r>
              <a:rPr kumimoji="0" lang="ru-RU" sz="24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синквейна</a:t>
            </a:r>
            <a:r>
              <a:rPr kumimoji="0" lang="ru-RU" sz="24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логопедической практике объясняется тем, что новая технология: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920880" cy="40324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1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1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5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нерифмованных строк, имеющих форму стихотворения.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одно слово, обычно существительное, отражающее главную идею;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два слова, прилагательные;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три слова, глаголы, описывающие действия в рамках темы;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четвертая строка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фраза из нескольких слов, показывающая отношение к теме;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пятая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слова, связанные с первым, отражающие сущность темы (это может быть одно слово).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64096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составления дидактического </a:t>
            </a:r>
            <a:r>
              <a:rPr kumimoji="0" lang="ru-RU" sz="2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синквейна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38190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иметь достаточный словарный запас в рамках темы;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владеть обобщением;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понятиями: слово - предмет (живой не живой), слово-действие, слово-признак;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научиться правильно, понимать и задавать вопросы;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согласовывать слова в предложении;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правильно оформлять свою мысль в виде предложения.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64096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Чтобы правильно составить </a:t>
            </a:r>
            <a:r>
              <a:rPr kumimoji="0" lang="ru-RU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синквейн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необходимо: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Красивая,  любимая.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Стоит, ходит, улыбается.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Моя кукла самая красивая.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Игрушка.</a:t>
            </a:r>
          </a:p>
          <a:p>
            <a:endParaRPr lang="ru-RU" dirty="0"/>
          </a:p>
        </p:txBody>
      </p:sp>
      <p:pic>
        <p:nvPicPr>
          <p:cNvPr id="4" name="Picture 2" descr="http://diley.ru/images/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166"/>
            <a:ext cx="3240360" cy="5913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Лексическая тема «8 марта»</a:t>
            </a:r>
            <a:b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10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1.Мама.</a:t>
            </a:r>
          </a:p>
          <a:p>
            <a:pPr>
              <a:buNone/>
            </a:pPr>
            <a:r>
              <a:rPr lang="ru-RU" dirty="0" smtClean="0"/>
              <a:t>2.Умная, красивая, добрая.</a:t>
            </a:r>
          </a:p>
          <a:p>
            <a:pPr>
              <a:buNone/>
            </a:pPr>
            <a:r>
              <a:rPr lang="ru-RU" dirty="0" smtClean="0"/>
              <a:t>3.Готовит, вяжет, рисует, поет, убирает.</a:t>
            </a:r>
          </a:p>
          <a:p>
            <a:pPr>
              <a:buNone/>
            </a:pPr>
            <a:r>
              <a:rPr lang="ru-RU" dirty="0" smtClean="0"/>
              <a:t>4.Любит меня и папу.</a:t>
            </a:r>
          </a:p>
          <a:p>
            <a:pPr>
              <a:buNone/>
            </a:pPr>
            <a:r>
              <a:rPr lang="ru-RU" dirty="0" smtClean="0"/>
              <a:t>5.Семья.</a:t>
            </a:r>
          </a:p>
          <a:p>
            <a:endParaRPr lang="ru-RU" dirty="0"/>
          </a:p>
        </p:txBody>
      </p:sp>
      <p:pic>
        <p:nvPicPr>
          <p:cNvPr id="4" name="Picture 4" descr="http://neo-kids.ru/wp-content/uploads/2012/02/Pozdravleniya-k-8-marta-na-angliiskom-yazyke-s-russkim-perevo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36383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0liski.detkin-club.ru/images/custom_1/obrazovanie3_575a42b173050_5c0f9c4292d6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6967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451776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Облегчает процесс усвоения понятий и их содержания;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 коротко, но точно выражать свои мысли;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Способствует расширению и актуализации словарного запаса;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Закрепляет знания по изученным лексическим темам.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88640"/>
            <a:ext cx="864096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Эффективность и значимость </a:t>
            </a:r>
            <a:r>
              <a:rPr kumimoji="0" lang="ru-RU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синквейна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одно слово, обычно существительное, отражающее главную идею;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два слова, прилагательные;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три слова, глаголы, описывающие действия в рамках темы;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четвертая строка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фраза из нескольких слов, показывающая отношение к теме;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пятая строка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слова, связанные с первым, отражающие сущность темы (это может быть одно слово).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88640"/>
            <a:ext cx="8136904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составления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дидактического </a:t>
            </a:r>
            <a:r>
              <a:rPr kumimoji="0" lang="ru-RU" sz="3600" b="1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синквейна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50" y="357188"/>
            <a:ext cx="3929063" cy="1571625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РАЗВИТИЕ КОММУНИКАТИВНЫХ УМЕНИЙ 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2571750"/>
            <a:ext cx="2857500" cy="1857375"/>
          </a:xfrm>
          <a:prstGeom prst="roundRect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ВОСПИТИНИЕ КУЛЬТУРЫ ОБЩЕНИЯ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 РЕЧИ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4929188"/>
            <a:ext cx="4643437" cy="1571625"/>
          </a:xfrm>
          <a:prstGeom prst="roundRect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ЗДОРОВЬЕСБЕРЕГАЮЩИЙ ХАРАКТЕР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0" y="357188"/>
            <a:ext cx="3857625" cy="1571625"/>
          </a:xfrm>
          <a:prstGeom prst="roundRect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ЛИЧНОСТНО-ОРИЕНТИРОВАННОЕ ОБЩЕНИЕ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РЕБЕНКОМ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25" y="2500313"/>
            <a:ext cx="3000375" cy="1857375"/>
          </a:xfrm>
          <a:prstGeom prst="roundRect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АКТИВНАЯ РЕЧЕВАЯ ПРАКТИКА  КАЖДОГО РЕБЕНКА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6375" y="4929188"/>
            <a:ext cx="3714750" cy="1571625"/>
          </a:xfrm>
          <a:prstGeom prst="roundRect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ВЗАИМОСВЯЗЬ ПОЗНАВАТЕЛЬНОГО И РЕЧЕВОГО РАЗВИТИЯ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3250" y="2643188"/>
            <a:ext cx="3000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</a:p>
          <a:p>
            <a:pPr algn="ctr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ВЫБОРЕ</a:t>
            </a:r>
          </a:p>
          <a:p>
            <a:pPr algn="ctr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96752"/>
            <a:ext cx="8064896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600" b="1" kern="0" dirty="0">
                <a:latin typeface="Times New Roman" pitchFamily="18" charset="0"/>
                <a:cs typeface="Times New Roman" pitchFamily="18" charset="0"/>
              </a:rPr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600" b="1" kern="0" dirty="0">
                <a:latin typeface="Times New Roman" pitchFamily="18" charset="0"/>
                <a:cs typeface="Times New Roman" pitchFamily="18" charset="0"/>
              </a:rPr>
              <a:t>Никогда не отвечайте сами на свой же вопрос. Терпите, и вы дождетесь того, что на него станут отвечать ваши дети;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600" b="1" kern="0" dirty="0">
                <a:latin typeface="Times New Roman" pitchFamily="18" charset="0"/>
                <a:cs typeface="Times New Roman" pitchFamily="18" charset="0"/>
              </a:rPr>
              <a:t>Если рассказ не получился или получился с трудом – улыбнитесь, ведь это здорово,  потому что успех впереди!</a:t>
            </a:r>
          </a:p>
        </p:txBody>
      </p:sp>
      <p:pic>
        <p:nvPicPr>
          <p:cNvPr id="2050" name="Picture 2" descr="C:\Users\Юлия\Desktop\teacher_PNG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162" y="4581128"/>
            <a:ext cx="1500772" cy="2276872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36904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для смелых и упорных педагогов: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4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kern="0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kern="0" dirty="0" smtClean="0">
                <a:latin typeface="Times New Roman" pitchFamily="18" charset="0"/>
                <a:cs typeface="Times New Roman" pitchFamily="18" charset="0"/>
              </a:rPr>
              <a:t>Успехов и </a:t>
            </a:r>
            <a:r>
              <a:rPr lang="ru-RU" sz="4400" b="1" kern="0" smtClean="0">
                <a:latin typeface="Times New Roman" pitchFamily="18" charset="0"/>
                <a:cs typeface="Times New Roman" pitchFamily="18" charset="0"/>
              </a:rPr>
              <a:t>смелых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kern="0" smtClean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4400" b="1" kern="0" dirty="0" smtClean="0">
                <a:latin typeface="Times New Roman" pitchFamily="18" charset="0"/>
                <a:cs typeface="Times New Roman" pitchFamily="18" charset="0"/>
              </a:rPr>
              <a:t>достижений!</a:t>
            </a:r>
            <a:endParaRPr lang="ru-RU" altLang="ru-RU" sz="44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fontScale="85000" lnSpcReduction="20000"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 проектной деятельности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 исследовательской деятельности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 – коммуникационная технология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Личностно-направленные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дошкольника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обучения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ТРИЗ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коллективного способа обучения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Интегрированного обучения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Технология проблемного обучения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686800" cy="838200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Наиболее актуальные технологии в условиях реализации требований </a:t>
            </a:r>
            <a:r>
              <a:rPr kumimoji="0" lang="ru-RU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фгос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01" y="2924944"/>
            <a:ext cx="81369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средство для умственного развития детей дошкольного возраста.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обучающийся этой игре, становиться собраннее, самокритичнее, привыкает самостоятельно думать, принимать решения, бороться до конца, не унывать при неудачах. </a:t>
            </a:r>
          </a:p>
          <a:p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7101" y="404664"/>
            <a:ext cx="8136905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Интеллектуальная игра 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Жипто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по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124744"/>
            <a:ext cx="4223846" cy="573325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интеллектуальной игре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Жипто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ая соединительная линия 3"/>
          <p:cNvSpPr/>
          <p:nvPr/>
        </p:nvSpPr>
        <p:spPr>
          <a:xfrm>
            <a:off x="5325864" y="2814767"/>
            <a:ext cx="2267000" cy="8569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3929"/>
                </a:lnTo>
                <a:lnTo>
                  <a:pt x="2267000" y="543929"/>
                </a:lnTo>
                <a:lnTo>
                  <a:pt x="2267000" y="856973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ая соединительная линия 4"/>
          <p:cNvSpPr/>
          <p:nvPr/>
        </p:nvSpPr>
        <p:spPr>
          <a:xfrm>
            <a:off x="1635827" y="2800188"/>
            <a:ext cx="2073643" cy="858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73643" y="0"/>
                </a:moveTo>
                <a:lnTo>
                  <a:pt x="2073643" y="545087"/>
                </a:lnTo>
                <a:lnTo>
                  <a:pt x="0" y="545087"/>
                </a:lnTo>
                <a:lnTo>
                  <a:pt x="0" y="858132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Скругленный прямоугольник 1"/>
          <p:cNvSpPr/>
          <p:nvPr/>
        </p:nvSpPr>
        <p:spPr>
          <a:xfrm>
            <a:off x="2722658" y="1016124"/>
            <a:ext cx="2879918" cy="1525428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2"/>
          <p:cNvGrpSpPr/>
          <p:nvPr/>
        </p:nvGrpSpPr>
        <p:grpSpPr>
          <a:xfrm>
            <a:off x="3095998" y="1359975"/>
            <a:ext cx="2879918" cy="1525428"/>
            <a:chOff x="2211635" y="512398"/>
            <a:chExt cx="3379189" cy="214578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11635" y="512398"/>
              <a:ext cx="3379189" cy="214578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5"/>
            <p:cNvSpPr/>
            <p:nvPr/>
          </p:nvSpPr>
          <p:spPr>
            <a:xfrm>
              <a:off x="2274483" y="575246"/>
              <a:ext cx="3253493" cy="2020089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>
                <a:solidFill>
                  <a:srgbClr val="772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31375" y="3665058"/>
            <a:ext cx="2156482" cy="1722251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4"/>
          <p:cNvGrpSpPr/>
          <p:nvPr/>
        </p:nvGrpSpPr>
        <p:grpSpPr>
          <a:xfrm>
            <a:off x="721047" y="4021750"/>
            <a:ext cx="2156482" cy="1722251"/>
            <a:chOff x="137992" y="3516315"/>
            <a:chExt cx="3379189" cy="214578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7992" y="3516315"/>
              <a:ext cx="3379189" cy="214578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alpha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8"/>
            <p:cNvSpPr/>
            <p:nvPr/>
          </p:nvSpPr>
          <p:spPr>
            <a:xfrm>
              <a:off x="200840" y="3579163"/>
              <a:ext cx="3253493" cy="2020089"/>
            </a:xfrm>
            <a:prstGeom prst="rect">
              <a:avLst/>
            </a:prstGeom>
            <a:grpFill/>
            <a:ln>
              <a:solidFill>
                <a:schemeClr val="accent6">
                  <a:alpha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6500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466671" y="3663453"/>
            <a:ext cx="2156482" cy="1722251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Группа 6"/>
          <p:cNvGrpSpPr/>
          <p:nvPr/>
        </p:nvGrpSpPr>
        <p:grpSpPr>
          <a:xfrm>
            <a:off x="3766251" y="4021750"/>
            <a:ext cx="2156482" cy="1722251"/>
            <a:chOff x="4478636" y="3515156"/>
            <a:chExt cx="3379189" cy="214578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478636" y="3515156"/>
              <a:ext cx="3379189" cy="214578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11"/>
            <p:cNvSpPr/>
            <p:nvPr/>
          </p:nvSpPr>
          <p:spPr>
            <a:xfrm>
              <a:off x="4541484" y="3578004"/>
              <a:ext cx="3253493" cy="2020089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6349218" y="3671740"/>
            <a:ext cx="2171666" cy="1722251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Группа 60"/>
          <p:cNvGrpSpPr/>
          <p:nvPr/>
        </p:nvGrpSpPr>
        <p:grpSpPr>
          <a:xfrm>
            <a:off x="6660232" y="3933057"/>
            <a:ext cx="2171666" cy="2376263"/>
            <a:chOff x="4478636" y="3515156"/>
            <a:chExt cx="3379189" cy="269311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478636" y="3515156"/>
              <a:ext cx="3379189" cy="214578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Скругленный прямоугольник 11"/>
            <p:cNvSpPr/>
            <p:nvPr/>
          </p:nvSpPr>
          <p:spPr>
            <a:xfrm>
              <a:off x="4541484" y="3578004"/>
              <a:ext cx="3253492" cy="2630262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9" name="Прямая соединительная линия 68"/>
          <p:cNvCxnSpPr>
            <a:stCxn id="12" idx="2"/>
            <a:endCxn id="6" idx="0"/>
          </p:cNvCxnSpPr>
          <p:nvPr/>
        </p:nvCxnSpPr>
        <p:spPr>
          <a:xfrm>
            <a:off x="4535957" y="2885403"/>
            <a:ext cx="8955" cy="77805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52221" y="1340768"/>
            <a:ext cx="27772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ребования  к играм «</a:t>
            </a:r>
            <a:r>
              <a:rPr lang="ru-RU" sz="3400" b="1" dirty="0" err="1" smtClean="0">
                <a:solidFill>
                  <a:schemeClr val="accent2">
                    <a:lumMod val="50000"/>
                  </a:schemeClr>
                </a:solidFill>
              </a:rPr>
              <a:t>Жипто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3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0785" y="3989675"/>
            <a:ext cx="2235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игре должно быть преодоление некоторых трудностей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01850" y="4217467"/>
            <a:ext cx="2164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Игровое поле насыщается содержанием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732240" y="3933056"/>
            <a:ext cx="21677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наличие увлекательной задачи, решение которой требует умственного усилия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977</Words>
  <Application>Microsoft Office PowerPoint</Application>
  <PresentationFormat>Экран (4:3)</PresentationFormat>
  <Paragraphs>267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интеллектуальной игре «Жипто»</vt:lpstr>
      <vt:lpstr>Презентация PowerPoint</vt:lpstr>
      <vt:lpstr>Игроки:</vt:lpstr>
      <vt:lpstr>Презентация PowerPoint</vt:lpstr>
      <vt:lpstr>Правила игры</vt:lpstr>
      <vt:lpstr>Автоматизация звуков на полях «Жипто»</vt:lpstr>
      <vt:lpstr>Примеры полей «Жипто»:</vt:lpstr>
      <vt:lpstr>«Друдлы»</vt:lpstr>
      <vt:lpstr>Презентация PowerPoint</vt:lpstr>
      <vt:lpstr>Презентация PowerPoint</vt:lpstr>
      <vt:lpstr>Презентация PowerPoint</vt:lpstr>
      <vt:lpstr>Педагогическая ценность техники «Друдлы»</vt:lpstr>
      <vt:lpstr>Угадайте, что здесь изображено???</vt:lpstr>
      <vt:lpstr>Презентация PowerPoint</vt:lpstr>
      <vt:lpstr>Презентация PowerPoint</vt:lpstr>
      <vt:lpstr>Составьте рассказ</vt:lpstr>
      <vt:lpstr>Подвижные  хороводные игры</vt:lpstr>
      <vt:lpstr>Доступность:</vt:lpstr>
      <vt:lpstr>Условия: </vt:lpstr>
      <vt:lpstr>Приёмы:</vt:lpstr>
      <vt:lpstr>Кроссенс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Например</vt:lpstr>
      <vt:lpstr>Лексическая тема «8 марта» </vt:lpstr>
      <vt:lpstr>Презентация PowerPoint</vt:lpstr>
      <vt:lpstr>Презентация PowerPoint</vt:lpstr>
      <vt:lpstr>Презентация PowerPoint</vt:lpstr>
      <vt:lpstr>Правила для смелых и упорных педагогов: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27</cp:revision>
  <dcterms:created xsi:type="dcterms:W3CDTF">2019-02-19T06:12:24Z</dcterms:created>
  <dcterms:modified xsi:type="dcterms:W3CDTF">2019-02-20T09:30:23Z</dcterms:modified>
</cp:coreProperties>
</file>